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handoutMasterIdLst>
    <p:handoutMasterId r:id="rId15"/>
  </p:handoutMasterIdLst>
  <p:sldIdLst>
    <p:sldId id="258" r:id="rId2"/>
    <p:sldId id="259" r:id="rId3"/>
    <p:sldId id="265" r:id="rId4"/>
    <p:sldId id="263" r:id="rId5"/>
    <p:sldId id="260" r:id="rId6"/>
    <p:sldId id="269" r:id="rId7"/>
    <p:sldId id="264" r:id="rId8"/>
    <p:sldId id="262" r:id="rId9"/>
    <p:sldId id="266" r:id="rId10"/>
    <p:sldId id="267" r:id="rId11"/>
    <p:sldId id="268" r:id="rId12"/>
    <p:sldId id="256" r:id="rId13"/>
    <p:sldId id="271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74"/>
  </p:normalViewPr>
  <p:slideViewPr>
    <p:cSldViewPr snapToGrid="0" snapToObjects="1">
      <p:cViewPr varScale="1">
        <p:scale>
          <a:sx n="58" d="100"/>
          <a:sy n="58" d="100"/>
        </p:scale>
        <p:origin x="64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E58E4-1459-4E7E-9050-402D15CB7719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1A01F-0200-4164-A3C4-0E906215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81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100E948-5294-1E4C-A429-D33F1C9CA6B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14599AD-B3FC-504B-9050-1FFE4E587DC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28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E948-5294-1E4C-A429-D33F1C9CA6B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99AD-B3FC-504B-9050-1FFE4E58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6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E948-5294-1E4C-A429-D33F1C9CA6B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99AD-B3FC-504B-9050-1FFE4E587DC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21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E948-5294-1E4C-A429-D33F1C9CA6B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99AD-B3FC-504B-9050-1FFE4E587DC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611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E948-5294-1E4C-A429-D33F1C9CA6B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99AD-B3FC-504B-9050-1FFE4E58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27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E948-5294-1E4C-A429-D33F1C9CA6B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99AD-B3FC-504B-9050-1FFE4E587DC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086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E948-5294-1E4C-A429-D33F1C9CA6B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99AD-B3FC-504B-9050-1FFE4E587DC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910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E948-5294-1E4C-A429-D33F1C9CA6B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99AD-B3FC-504B-9050-1FFE4E587DC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202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E948-5294-1E4C-A429-D33F1C9CA6B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99AD-B3FC-504B-9050-1FFE4E587DC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54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E948-5294-1E4C-A429-D33F1C9CA6B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99AD-B3FC-504B-9050-1FFE4E58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8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E948-5294-1E4C-A429-D33F1C9CA6B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99AD-B3FC-504B-9050-1FFE4E587DC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22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E948-5294-1E4C-A429-D33F1C9CA6B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99AD-B3FC-504B-9050-1FFE4E58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0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E948-5294-1E4C-A429-D33F1C9CA6B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99AD-B3FC-504B-9050-1FFE4E587DC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7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E948-5294-1E4C-A429-D33F1C9CA6B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99AD-B3FC-504B-9050-1FFE4E587DC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07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E948-5294-1E4C-A429-D33F1C9CA6B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99AD-B3FC-504B-9050-1FFE4E58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9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E948-5294-1E4C-A429-D33F1C9CA6B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99AD-B3FC-504B-9050-1FFE4E587DC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06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E948-5294-1E4C-A429-D33F1C9CA6B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99AD-B3FC-504B-9050-1FFE4E58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0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00E948-5294-1E4C-A429-D33F1C9CA6B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4599AD-B3FC-504B-9050-1FFE4E58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6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5794" y="957428"/>
            <a:ext cx="6777318" cy="2606387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rgbClr val="0070C0"/>
                </a:solidFill>
                <a:latin typeface="Kunstler Script" panose="030304020206070D0D06" pitchFamily="66" charset="0"/>
                <a:ea typeface="Lucida Sans Unicode" charset="0"/>
                <a:cs typeface="Lucida Sans Unicode" charset="0"/>
              </a:rPr>
              <a:t>It’s So Hard to Say Goodbye</a:t>
            </a:r>
            <a:r>
              <a:rPr lang="en-US" b="1" dirty="0" smtClean="0">
                <a:solidFill>
                  <a:srgbClr val="0070C0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Lucida Sans Unicode" charset="0"/>
                <a:ea typeface="Lucida Sans Unicode" charset="0"/>
                <a:cs typeface="Lucida Sans Unicode" charset="0"/>
              </a:rPr>
            </a:br>
            <a:endParaRPr lang="en-US" b="1" dirty="0">
              <a:solidFill>
                <a:srgbClr val="0070C0"/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2853008"/>
            <a:ext cx="5965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Supporting the grief that biological children and foster parents experience when a child is reunified or disrupted.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1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7" y="682173"/>
            <a:ext cx="10116456" cy="54573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2315027" y="2671119"/>
            <a:ext cx="69523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C000"/>
                </a:solidFill>
                <a:latin typeface="Curlz MT" panose="04040404050702020202" pitchFamily="82" charset="0"/>
              </a:rPr>
              <a:t>Lets Make </a:t>
            </a:r>
          </a:p>
          <a:p>
            <a:r>
              <a:rPr lang="en-US" sz="8800" b="1" dirty="0" smtClean="0">
                <a:solidFill>
                  <a:srgbClr val="FFC000"/>
                </a:solidFill>
                <a:latin typeface="Curlz MT" panose="04040404050702020202" pitchFamily="82" charset="0"/>
              </a:rPr>
              <a:t>a Plan</a:t>
            </a:r>
            <a:endParaRPr lang="en-US" sz="8800" b="1" dirty="0">
              <a:solidFill>
                <a:srgbClr val="FFC000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2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Dear Organization Leadership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9598150" cy="33101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I’d like to share these ideas with you: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_________________________________________________________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_________________________________________________________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_________________________________________________________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_________________________________________________________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_________________________________________________________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322730"/>
            <a:ext cx="6363148" cy="254399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Please complete the evaluation form you received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9890" y="3071117"/>
            <a:ext cx="6359658" cy="138793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[OR at www.CAFO2018.org/SURVEY] </a:t>
            </a:r>
          </a:p>
        </p:txBody>
      </p:sp>
    </p:spTree>
    <p:extLst>
      <p:ext uri="{BB962C8B-B14F-4D97-AF65-F5344CB8AC3E}">
        <p14:creationId xmlns:p14="http://schemas.microsoft.com/office/powerpoint/2010/main" val="20067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4221" y="715900"/>
            <a:ext cx="6363148" cy="254399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For Hague or CEU certificates for this session, go to:</a:t>
            </a:r>
            <a:endParaRPr lang="en-US" sz="4800" b="1" dirty="0">
              <a:solidFill>
                <a:srgbClr val="0070C0"/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7711" y="3975792"/>
            <a:ext cx="6359658" cy="13879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cafo2018.org/training </a:t>
            </a:r>
            <a:endParaRPr lang="en-US" sz="3600" b="1" dirty="0">
              <a:solidFill>
                <a:srgbClr val="0070C0"/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5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008" y="982132"/>
            <a:ext cx="9601196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Lucida Sans Unicode" charset="0"/>
                <a:ea typeface="Lucida Sans Unicode" charset="0"/>
                <a:cs typeface="Lucida Sans Unicode" charset="0"/>
              </a:rPr>
            </a:br>
            <a:endParaRPr lang="en-US" b="1" dirty="0">
              <a:solidFill>
                <a:srgbClr val="0070C0"/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5969" y="28956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780069"/>
            <a:ext cx="9648369" cy="5429098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017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8" y="671061"/>
            <a:ext cx="9768113" cy="5494564"/>
          </a:xfr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7010400" y="3287699"/>
            <a:ext cx="518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Blackadder ITC" panose="04020505051007020D02" pitchFamily="82" charset="0"/>
              </a:rPr>
              <a:t>Disrupted = Opportunity</a:t>
            </a:r>
            <a:endParaRPr lang="en-US" sz="8000" dirty="0">
              <a:solidFill>
                <a:srgbClr val="C00000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8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5" y="849085"/>
            <a:ext cx="9724571" cy="5461681"/>
          </a:xfrm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1016000" y="2010265"/>
            <a:ext cx="9390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latin typeface="French Script MT" panose="03020402040607040605" pitchFamily="66" charset="0"/>
              </a:rPr>
              <a:t>Reunification</a:t>
            </a:r>
            <a:r>
              <a:rPr lang="en-US" sz="8000" dirty="0" smtClean="0">
                <a:solidFill>
                  <a:srgbClr val="C00000"/>
                </a:solidFill>
                <a:latin typeface="French Script MT" panose="03020402040607040605" pitchFamily="66" charset="0"/>
              </a:rPr>
              <a:t> </a:t>
            </a:r>
            <a:endParaRPr lang="en-US" sz="3600" dirty="0" smtClean="0">
              <a:solidFill>
                <a:srgbClr val="C00000"/>
              </a:solidFill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38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1" y="812899"/>
            <a:ext cx="9855201" cy="5245999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34642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54" y="660241"/>
            <a:ext cx="9422590" cy="547930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5167088" y="860928"/>
            <a:ext cx="5646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latin typeface="Blackadder ITC" panose="04020505051007020D02" pitchFamily="82" charset="0"/>
                <a:cs typeface="MV Boli" panose="02000500030200090000" pitchFamily="2" charset="0"/>
              </a:rPr>
              <a:t>Parent Partners</a:t>
            </a:r>
            <a:endParaRPr lang="en-US" sz="7200" dirty="0">
              <a:solidFill>
                <a:schemeClr val="accent1">
                  <a:lumMod val="75000"/>
                </a:schemeClr>
              </a:solidFill>
              <a:latin typeface="Blackadder ITC" panose="04020505051007020D02" pitchFamily="8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42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706360"/>
            <a:ext cx="9884229" cy="5708953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368573"/>
            <a:ext cx="4499429" cy="276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4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77" y="869091"/>
            <a:ext cx="9877779" cy="498945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172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3714" y="1930400"/>
            <a:ext cx="9739086" cy="8563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931" y="769258"/>
            <a:ext cx="5930497" cy="5406117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128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9584</TotalTime>
  <Words>83</Words>
  <Application>Microsoft Office PowerPoint</Application>
  <PresentationFormat>Widescreen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Blackadder ITC</vt:lpstr>
      <vt:lpstr>Calibri</vt:lpstr>
      <vt:lpstr>Curlz MT</vt:lpstr>
      <vt:lpstr>French Script MT</vt:lpstr>
      <vt:lpstr>Gabriola</vt:lpstr>
      <vt:lpstr>Garamond</vt:lpstr>
      <vt:lpstr>Kunstler Script</vt:lpstr>
      <vt:lpstr>Lucida Sans Unicode</vt:lpstr>
      <vt:lpstr>MV Boli</vt:lpstr>
      <vt:lpstr>Wingdings</vt:lpstr>
      <vt:lpstr>Organic</vt:lpstr>
      <vt:lpstr>It’s So Hard to Say Goodbye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Dear Organization Leadership</vt:lpstr>
      <vt:lpstr>Please complete the evaluation form you received</vt:lpstr>
      <vt:lpstr>For Hague or CEU certificates for this session, go to: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Dinkler</dc:creator>
  <cp:lastModifiedBy>Young, Kim</cp:lastModifiedBy>
  <cp:revision>23</cp:revision>
  <cp:lastPrinted>2018-05-04T13:22:02Z</cp:lastPrinted>
  <dcterms:created xsi:type="dcterms:W3CDTF">2018-03-20T13:49:49Z</dcterms:created>
  <dcterms:modified xsi:type="dcterms:W3CDTF">2019-04-16T19:45:22Z</dcterms:modified>
</cp:coreProperties>
</file>